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365" r:id="rId6"/>
    <p:sldId id="340" r:id="rId7"/>
    <p:sldId id="389" r:id="rId8"/>
    <p:sldId id="376" r:id="rId9"/>
    <p:sldId id="385" r:id="rId10"/>
    <p:sldId id="375" r:id="rId11"/>
    <p:sldId id="377" r:id="rId12"/>
    <p:sldId id="379" r:id="rId13"/>
    <p:sldId id="382" r:id="rId14"/>
    <p:sldId id="384" r:id="rId15"/>
    <p:sldId id="373" r:id="rId16"/>
    <p:sldId id="388" r:id="rId17"/>
    <p:sldId id="391" r:id="rId18"/>
    <p:sldId id="383" r:id="rId19"/>
    <p:sldId id="368" r:id="rId20"/>
    <p:sldId id="390" r:id="rId21"/>
    <p:sldId id="366" r:id="rId22"/>
    <p:sldId id="374" r:id="rId23"/>
    <p:sldId id="387" r:id="rId24"/>
    <p:sldId id="396" r:id="rId25"/>
    <p:sldId id="392" r:id="rId26"/>
    <p:sldId id="393" r:id="rId27"/>
    <p:sldId id="394" r:id="rId28"/>
    <p:sldId id="395" r:id="rId2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75336" autoAdjust="0"/>
  </p:normalViewPr>
  <p:slideViewPr>
    <p:cSldViewPr>
      <p:cViewPr>
        <p:scale>
          <a:sx n="90" d="100"/>
          <a:sy n="90" d="100"/>
        </p:scale>
        <p:origin x="-79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3E85-B308-4BCD-B45A-727497090F2B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3569-9B67-4FC5-AB74-CBEF4B313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</a:t>
            </a:r>
            <a:r>
              <a:rPr lang="en-US" baseline="0" dirty="0" smtClean="0"/>
              <a:t> US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models match pattern of observations.</a:t>
            </a:r>
          </a:p>
          <a:p>
            <a:r>
              <a:rPr lang="en-US" dirty="0" smtClean="0"/>
              <a:t>High MH in NCAR</a:t>
            </a:r>
            <a:r>
              <a:rPr lang="en-US" baseline="0" dirty="0" smtClean="0"/>
              <a:t> model especially notable in Eastern Europe. </a:t>
            </a:r>
          </a:p>
          <a:p>
            <a:r>
              <a:rPr lang="en-US" baseline="0" dirty="0" smtClean="0"/>
              <a:t>Little observational basis for validation due to spotty </a:t>
            </a:r>
            <a:r>
              <a:rPr lang="en-US" baseline="0" dirty="0" err="1" smtClean="0"/>
              <a:t>radiosonde</a:t>
            </a:r>
            <a:r>
              <a:rPr lang="en-US" baseline="0" dirty="0" smtClean="0"/>
              <a:t> programs in FSU post 1990.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</a:t>
            </a:r>
            <a:r>
              <a:rPr lang="en-US" baseline="0" dirty="0" smtClean="0"/>
              <a:t>Stations with fewer than 1/3 of monthly data missing during period (consistent with trend analysis) (and select non-</a:t>
            </a:r>
            <a:r>
              <a:rPr lang="en-US" baseline="0" dirty="0" err="1" smtClean="0"/>
              <a:t>gappy</a:t>
            </a:r>
            <a:r>
              <a:rPr lang="en-US" baseline="0" dirty="0" smtClean="0"/>
              <a:t> during 2000-2001 too). </a:t>
            </a:r>
          </a:p>
          <a:p>
            <a:r>
              <a:rPr lang="en-US" baseline="0" dirty="0" smtClean="0"/>
              <a:t>--Divide tropics into 3 equal regions, averaging the 3 regional averages to calculate global avg.  Purpose was to give equal weight to regions with varying data coverage.</a:t>
            </a:r>
          </a:p>
          <a:p>
            <a:r>
              <a:rPr lang="en-US" baseline="0" dirty="0" smtClean="0"/>
              <a:t>--Monthly anomalies, smoothed</a:t>
            </a:r>
          </a:p>
          <a:p>
            <a:endParaRPr lang="en-US" baseline="0" dirty="0" smtClean="0"/>
          </a:p>
          <a:p>
            <a:r>
              <a:rPr lang="en-US" dirty="0" smtClean="0"/>
              <a:t>--Tropical </a:t>
            </a:r>
            <a:r>
              <a:rPr lang="en-US" dirty="0" err="1" smtClean="0"/>
              <a:t>tropopause</a:t>
            </a:r>
            <a:r>
              <a:rPr lang="en-US" dirty="0" smtClean="0"/>
              <a:t> an important region</a:t>
            </a:r>
            <a:r>
              <a:rPr lang="en-US" baseline="0" dirty="0" smtClean="0"/>
              <a:t> of atmosphere for global climate and atmospheric chemistry.</a:t>
            </a:r>
            <a:endParaRPr lang="en-US" dirty="0" smtClean="0"/>
          </a:p>
          <a:p>
            <a:r>
              <a:rPr lang="en-US" dirty="0" smtClean="0"/>
              <a:t>--Time</a:t>
            </a:r>
            <a:r>
              <a:rPr lang="en-US" baseline="0" dirty="0" smtClean="0"/>
              <a:t> series of T averaged over a set of tropical </a:t>
            </a:r>
            <a:r>
              <a:rPr lang="en-US" baseline="0" dirty="0" err="1" smtClean="0"/>
              <a:t>radiosonde</a:t>
            </a:r>
            <a:r>
              <a:rPr lang="en-US" baseline="0" dirty="0" smtClean="0"/>
              <a:t> stations at 100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and 70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, which are close to the tropical </a:t>
            </a:r>
            <a:r>
              <a:rPr lang="en-US" baseline="0" dirty="0" err="1" smtClean="0"/>
              <a:t>tropopause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--CPT is point of minimum T;</a:t>
            </a:r>
            <a:r>
              <a:rPr lang="en-US" baseline="0" dirty="0" smtClean="0"/>
              <a:t> (location varies but generally between 100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and 70 </a:t>
            </a:r>
            <a:r>
              <a:rPr lang="en-US" baseline="0" dirty="0" err="1" smtClean="0"/>
              <a:t>hPa</a:t>
            </a:r>
            <a:r>
              <a:rPr lang="en-US" baseline="0" dirty="0" smtClean="0"/>
              <a:t> in tropics or ~17 km).</a:t>
            </a:r>
          </a:p>
          <a:p>
            <a:r>
              <a:rPr lang="en-US" baseline="0" dirty="0" smtClean="0"/>
              <a:t>--Since previous studies of CPT trends generally didn’t account for time-varying biases, we estimated adjusted trend…</a:t>
            </a:r>
            <a:endParaRPr lang="en-US" dirty="0" smtClean="0"/>
          </a:p>
          <a:p>
            <a:r>
              <a:rPr lang="en-US" dirty="0" smtClean="0"/>
              <a:t>--We found CPT trend more uncertain and less negative than previously estimated.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--(2000 drop) As </a:t>
            </a:r>
            <a:r>
              <a:rPr lang="en-US" dirty="0" smtClean="0"/>
              <a:t>described in previous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087">
              <a:defRPr/>
            </a:pPr>
            <a:r>
              <a:rPr lang="en-US" dirty="0" smtClean="0"/>
              <a:t>--I.e. no significant cooling at CPT for some adjustments.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701F-DEB4-48C8-9962-1DEEC2A171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701F-DEB4-48C8-9962-1DEEC2A171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701F-DEB4-48C8-9962-1DEEC2A171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from Minneapolis, MN, 0000 UTC 28 June 2006.</a:t>
            </a:r>
          </a:p>
          <a:p>
            <a:r>
              <a:rPr lang="en-US" baseline="0" dirty="0" smtClean="0"/>
              <a:t>X – </a:t>
            </a:r>
            <a:r>
              <a:rPr lang="en-US" baseline="0" dirty="0" err="1" smtClean="0"/>
              <a:t>radiosonde</a:t>
            </a:r>
            <a:r>
              <a:rPr lang="en-US" baseline="0" dirty="0" smtClean="0"/>
              <a:t> data levels.</a:t>
            </a:r>
          </a:p>
          <a:p>
            <a:r>
              <a:rPr lang="en-US" baseline="0" dirty="0" smtClean="0"/>
              <a:t>Search for </a:t>
            </a:r>
            <a:r>
              <a:rPr lang="en-US" baseline="0" dirty="0" err="1" smtClean="0"/>
              <a:t>Ri</a:t>
            </a:r>
            <a:r>
              <a:rPr lang="en-US" baseline="0" dirty="0" smtClean="0"/>
              <a:t>=0.25 goes from surface upward.</a:t>
            </a:r>
          </a:p>
          <a:p>
            <a:r>
              <a:rPr lang="en-US" baseline="0" dirty="0" smtClean="0"/>
              <a:t>0.25 values doesn’t fall at observed level, interpolation required, depends on vertical resolution.</a:t>
            </a:r>
          </a:p>
          <a:p>
            <a:r>
              <a:rPr lang="en-US" baseline="0" dirty="0" smtClean="0"/>
              <a:t>We have explored uncertainty associated with these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5240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9B79-542D-410A-9130-9078B769BC4F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A93-BC30-45EB-AD4E-145B0D0BFD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2500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Title Placeholder 8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0198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33400" y="1143000"/>
            <a:ext cx="8077200" cy="4770120"/>
          </a:xfrm>
        </p:spPr>
        <p:txBody>
          <a:bodyPr/>
          <a:lstStyle/>
          <a:p>
            <a:pPr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The value of high-resolution </a:t>
            </a:r>
            <a:r>
              <a:rPr lang="en-US" sz="3200" dirty="0" err="1">
                <a:solidFill>
                  <a:schemeClr val="accent1"/>
                </a:solidFill>
              </a:rPr>
              <a:t>radiosonde</a:t>
            </a:r>
            <a:r>
              <a:rPr lang="en-US" sz="3200" dirty="0">
                <a:solidFill>
                  <a:schemeClr val="accent1"/>
                </a:solidFill>
              </a:rPr>
              <a:t> data </a:t>
            </a:r>
            <a:r>
              <a:rPr lang="en-US" sz="3200" dirty="0" smtClean="0">
                <a:solidFill>
                  <a:schemeClr val="accent1"/>
                </a:solidFill>
              </a:rPr>
              <a:t>in</a:t>
            </a:r>
            <a:endParaRPr lang="en-US" sz="32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Planetary Boundary Layer Studies</a:t>
            </a:r>
          </a:p>
          <a:p>
            <a:pPr algn="ctr">
              <a:buNone/>
            </a:pPr>
            <a:endParaRPr lang="en-US" sz="14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n-US" sz="16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Dian Seidel 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NOAA Air Resources Laboratory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College Park, Maryland</a:t>
            </a:r>
          </a:p>
          <a:p>
            <a:pPr algn="ctr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With major contributions from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Yehui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Zhang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Workshop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on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Research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Applications of High-Resolution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Radiosonde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Data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27-29 May 2013                          Stony Brook University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</a:t>
            </a:fld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PBL Mixing Height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0000 </a:t>
            </a:r>
            <a:r>
              <a:rPr lang="en-US" sz="2000" dirty="0">
                <a:solidFill>
                  <a:schemeClr val="accent1"/>
                </a:solidFill>
              </a:rPr>
              <a:t>UTC 28 June 2006 </a:t>
            </a:r>
            <a:r>
              <a:rPr lang="en-US" sz="2000" dirty="0" smtClean="0">
                <a:solidFill>
                  <a:schemeClr val="accent1"/>
                </a:solidFill>
              </a:rPr>
              <a:t>Minneapolis</a:t>
            </a:r>
            <a:r>
              <a:rPr lang="en-US" sz="2000" dirty="0">
                <a:solidFill>
                  <a:schemeClr val="accent1"/>
                </a:solidFill>
              </a:rPr>
              <a:t>, Minnesota (</a:t>
            </a:r>
            <a:r>
              <a:rPr lang="en-US" sz="2000" dirty="0" smtClean="0">
                <a:solidFill>
                  <a:schemeClr val="accent1"/>
                </a:solidFill>
              </a:rPr>
              <a:t>45N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</a:rPr>
              <a:t>94W)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10</a:t>
            </a:fld>
            <a:endParaRPr lang="en-US" sz="1800" b="0" dirty="0"/>
          </a:p>
        </p:txBody>
      </p:sp>
      <p:pic>
        <p:nvPicPr>
          <p:cNvPr id="5" name="图片 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3057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143000"/>
            <a:ext cx="732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    RH      </a:t>
            </a:r>
            <a:r>
              <a:rPr lang="el-GR" sz="3200" dirty="0" smtClean="0"/>
              <a:t>θ</a:t>
            </a:r>
            <a:r>
              <a:rPr lang="en-US" sz="3200" baseline="-25000" dirty="0" smtClean="0"/>
              <a:t>v</a:t>
            </a:r>
            <a:r>
              <a:rPr lang="en-US" sz="3200" dirty="0" smtClean="0"/>
              <a:t>             Wind Speed        Bulk </a:t>
            </a:r>
            <a:r>
              <a:rPr lang="en-US" sz="3200" dirty="0" err="1" smtClean="0"/>
              <a:t>Ri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287273" y="3352800"/>
            <a:ext cx="185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“Mixing Height”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772400" y="3048000"/>
            <a:ext cx="228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62599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8658" y="5791200"/>
            <a:ext cx="1748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Note mismatch of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wind and PTU data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11"/>
          <a:stretch>
            <a:fillRect/>
          </a:stretch>
        </p:blipFill>
        <p:spPr>
          <a:xfrm>
            <a:off x="914400" y="1981200"/>
            <a:ext cx="7829713" cy="2770863"/>
          </a:xfrm>
          <a:prstGeom prst="rect">
            <a:avLst/>
          </a:prstGeom>
        </p:spPr>
      </p:pic>
      <p:pic>
        <p:nvPicPr>
          <p:cNvPr id="20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3" b="75328"/>
          <a:stretch>
            <a:fillRect/>
          </a:stretch>
        </p:blipFill>
        <p:spPr>
          <a:xfrm>
            <a:off x="914400" y="1981200"/>
            <a:ext cx="7829713" cy="2771556"/>
          </a:xfrm>
          <a:prstGeom prst="rect">
            <a:avLst/>
          </a:prstGeom>
        </p:spPr>
      </p:pic>
      <p:pic>
        <p:nvPicPr>
          <p:cNvPr id="19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5" b="62946"/>
          <a:stretch>
            <a:fillRect/>
          </a:stretch>
        </p:blipFill>
        <p:spPr>
          <a:xfrm>
            <a:off x="914400" y="1905000"/>
            <a:ext cx="7829713" cy="2771870"/>
          </a:xfrm>
          <a:prstGeom prst="rect">
            <a:avLst/>
          </a:prstGeom>
        </p:spPr>
      </p:pic>
      <p:pic>
        <p:nvPicPr>
          <p:cNvPr id="18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8" b="50563"/>
          <a:stretch>
            <a:fillRect/>
          </a:stretch>
        </p:blipFill>
        <p:spPr>
          <a:xfrm>
            <a:off x="914400" y="1828800"/>
            <a:ext cx="7829713" cy="2771525"/>
          </a:xfrm>
          <a:prstGeom prst="rect">
            <a:avLst/>
          </a:prstGeom>
        </p:spPr>
      </p:pic>
      <p:pic>
        <p:nvPicPr>
          <p:cNvPr id="16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1" b="38180"/>
          <a:stretch>
            <a:fillRect/>
          </a:stretch>
        </p:blipFill>
        <p:spPr>
          <a:xfrm>
            <a:off x="914400" y="1828800"/>
            <a:ext cx="7829713" cy="2771390"/>
          </a:xfrm>
          <a:prstGeom prst="rect">
            <a:avLst/>
          </a:prstGeom>
        </p:spPr>
      </p:pic>
      <p:pic>
        <p:nvPicPr>
          <p:cNvPr id="23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6" b="24765"/>
          <a:stretch>
            <a:fillRect/>
          </a:stretch>
        </p:blipFill>
        <p:spPr>
          <a:xfrm>
            <a:off x="914400" y="1981200"/>
            <a:ext cx="7829713" cy="2771400"/>
          </a:xfrm>
          <a:prstGeom prst="rect">
            <a:avLst/>
          </a:prstGeom>
        </p:spPr>
      </p:pic>
      <p:pic>
        <p:nvPicPr>
          <p:cNvPr id="22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8" b="12383"/>
          <a:stretch>
            <a:fillRect/>
          </a:stretch>
        </p:blipFill>
        <p:spPr>
          <a:xfrm>
            <a:off x="914400" y="1981200"/>
            <a:ext cx="7829713" cy="2771648"/>
          </a:xfrm>
          <a:prstGeom prst="rect">
            <a:avLst/>
          </a:prstGeom>
        </p:spPr>
      </p:pic>
      <p:pic>
        <p:nvPicPr>
          <p:cNvPr id="21" name="图片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1"/>
          <a:stretch>
            <a:fillRect/>
          </a:stretch>
        </p:blipFill>
        <p:spPr>
          <a:xfrm>
            <a:off x="914400" y="1905000"/>
            <a:ext cx="7829713" cy="2771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53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Summertime Mixing Height Diurnal Cycle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62000" cy="365125"/>
          </a:xfrm>
        </p:spPr>
        <p:txBody>
          <a:bodyPr/>
          <a:lstStyle/>
          <a:p>
            <a:fld id="{3E7EE49B-C32B-495C-9640-ABBF50F57D80}" type="slidenum">
              <a:rPr lang="en-US" sz="1800" b="0" smtClean="0"/>
              <a:pPr/>
              <a:t>11</a:t>
            </a:fld>
            <a:endParaRPr lang="en-US" sz="18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5586" y="49149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Radiosondes</a:t>
            </a:r>
            <a:r>
              <a:rPr lang="en-US" sz="2800" dirty="0">
                <a:solidFill>
                  <a:schemeClr val="accent1"/>
                </a:solidFill>
              </a:rPr>
              <a:t> (2/day</a:t>
            </a:r>
            <a:r>
              <a:rPr lang="en-US" sz="2800" dirty="0" smtClean="0">
                <a:solidFill>
                  <a:schemeClr val="accent1"/>
                </a:solidFill>
              </a:rPr>
              <a:t>) superposed on ERA-Interim (8/day)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54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4977022"/>
            <a:ext cx="8458200" cy="864211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30188" indent="-230188" algn="ctr">
              <a:lnSpc>
                <a:spcPct val="114000"/>
              </a:lnSpc>
              <a:buClr>
                <a:srgbClr val="0F6FC6"/>
              </a:buClr>
              <a:defRPr/>
            </a:pPr>
            <a:r>
              <a:rPr lang="en-US" sz="2400" dirty="0" smtClean="0">
                <a:latin typeface="+mj-lt"/>
              </a:rPr>
              <a:t>SBI characteristics at Jan </a:t>
            </a:r>
            <a:r>
              <a:rPr lang="en-US" sz="2400" dirty="0" err="1" smtClean="0">
                <a:latin typeface="+mj-lt"/>
              </a:rPr>
              <a:t>Mayen</a:t>
            </a:r>
            <a:r>
              <a:rPr lang="en-US" sz="2400" dirty="0" smtClean="0">
                <a:latin typeface="+mj-lt"/>
              </a:rPr>
              <a:t>, Norway (71N, 9W), 1963-2009</a:t>
            </a:r>
          </a:p>
          <a:p>
            <a:pPr marL="230188" indent="-230188" algn="ctr">
              <a:lnSpc>
                <a:spcPct val="114000"/>
              </a:lnSpc>
              <a:buClr>
                <a:srgbClr val="0F6FC6"/>
              </a:buClr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1983 increase in vertical resolution of soundings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6400800" cy="35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3124200" y="1295400"/>
            <a:ext cx="0" cy="3200400"/>
          </a:xfrm>
          <a:prstGeom prst="line">
            <a:avLst/>
          </a:prstGeom>
          <a:ln w="38100">
            <a:solidFill>
              <a:srgbClr val="8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81800" y="1045949"/>
            <a:ext cx="2133600" cy="3524042"/>
          </a:xfrm>
          <a:prstGeom prst="rect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30188" indent="-230188" algn="ctr">
              <a:buClr>
                <a:srgbClr val="0F6FC6"/>
              </a:buClr>
              <a:defRPr/>
            </a:pPr>
            <a:r>
              <a:rPr lang="en-US" sz="2000" u="sng" dirty="0" smtClean="0">
                <a:solidFill>
                  <a:srgbClr val="C00000"/>
                </a:solidFill>
                <a:latin typeface="+mj-lt"/>
              </a:rPr>
              <a:t>1983 Changes In</a:t>
            </a:r>
          </a:p>
          <a:p>
            <a:pPr marL="230188" indent="-230188" algn="ctr">
              <a:buClr>
                <a:srgbClr val="0F6FC6"/>
              </a:buClr>
              <a:defRPr/>
            </a:pPr>
            <a:r>
              <a:rPr lang="en-US" sz="2000" u="sng" dirty="0" smtClean="0">
                <a:solidFill>
                  <a:srgbClr val="C00000"/>
                </a:solidFill>
                <a:latin typeface="+mj-lt"/>
              </a:rPr>
              <a:t>Average Values</a:t>
            </a: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11  →  16 levels</a:t>
            </a: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endParaRPr lang="en-US" sz="1400" dirty="0" smtClean="0">
              <a:solidFill>
                <a:srgbClr val="C00000"/>
              </a:solidFill>
              <a:latin typeface="+mj-lt"/>
            </a:endParaRP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16  →  25 %</a:t>
            </a: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456  →  131 m</a:t>
            </a: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pPr marL="230188" indent="-230188" algn="ctr">
              <a:lnSpc>
                <a:spcPct val="150000"/>
              </a:lnSpc>
              <a:buClr>
                <a:srgbClr val="0F6FC6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2.5  →  1.2 K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"/>
            <a:ext cx="7239000" cy="523220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F6FC6"/>
                </a:solidFill>
              </a:rPr>
              <a:t>Sounding Resolution Affects SBI Characteristics</a:t>
            </a:r>
            <a:endParaRPr lang="en-US" sz="2800" dirty="0">
              <a:solidFill>
                <a:srgbClr val="0F6F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Suitability of </a:t>
            </a:r>
            <a:r>
              <a:rPr lang="en-US" dirty="0" err="1" smtClean="0">
                <a:solidFill>
                  <a:schemeClr val="accent1"/>
                </a:solidFill>
              </a:rPr>
              <a:t>Raobs</a:t>
            </a:r>
            <a:r>
              <a:rPr lang="en-US" dirty="0" smtClean="0">
                <a:solidFill>
                  <a:schemeClr val="accent1"/>
                </a:solidFill>
              </a:rPr>
              <a:t> for PBL Studies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REPORT CARD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13</a:t>
            </a:fld>
            <a:endParaRPr lang="en-US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11025"/>
              </p:ext>
            </p:extLst>
          </p:nvPr>
        </p:nvGraphicFramePr>
        <p:xfrm>
          <a:off x="533400" y="1981200"/>
          <a:ext cx="8229600" cy="44856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781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Grade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Measurement of relevant</a:t>
                      </a:r>
                      <a:r>
                        <a:rPr lang="en-US" sz="2400" baseline="0" dirty="0" smtClean="0"/>
                        <a:t> parameters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Resolution of diurnal</a:t>
                      </a:r>
                      <a:r>
                        <a:rPr lang="en-US" sz="2400" baseline="0" dirty="0" smtClean="0"/>
                        <a:t> variations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Spatial sampling</a:t>
                      </a:r>
                      <a:r>
                        <a:rPr lang="en-US" sz="2400" baseline="0" dirty="0" smtClean="0"/>
                        <a:t> of the globe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Coincident</a:t>
                      </a:r>
                      <a:r>
                        <a:rPr lang="en-US" sz="2400" baseline="0" dirty="0" smtClean="0"/>
                        <a:t> surface and upper-air 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Length</a:t>
                      </a:r>
                      <a:r>
                        <a:rPr lang="en-US" sz="2400" baseline="0" dirty="0" smtClean="0"/>
                        <a:t> of observational record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Vertical resolution</a:t>
                      </a:r>
                      <a:r>
                        <a:rPr lang="en-US" sz="2400" baseline="0" dirty="0" smtClean="0"/>
                        <a:t> (and co-location of parameters)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 </a:t>
                      </a:r>
                      <a:r>
                        <a:rPr lang="en-US" sz="2400" baseline="0" dirty="0" smtClean="0"/>
                        <a:t> to  F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Homogeneity of</a:t>
                      </a:r>
                      <a:r>
                        <a:rPr lang="en-US" sz="2400" baseline="0" dirty="0" smtClean="0"/>
                        <a:t> data archive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POINT AVERAGE</a:t>
                      </a:r>
                      <a:endParaRPr kumimoji="0"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en-US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Value of High Resolution </a:t>
            </a:r>
            <a:r>
              <a:rPr lang="en-US" dirty="0" err="1">
                <a:solidFill>
                  <a:schemeClr val="accent1"/>
                </a:solidFill>
              </a:rPr>
              <a:t>Raob</a:t>
            </a:r>
            <a:r>
              <a:rPr lang="en-US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/>
          <a:lstStyle/>
          <a:p>
            <a:r>
              <a:rPr lang="en-US" dirty="0"/>
              <a:t>Better resolution of small-scale structures within the </a:t>
            </a:r>
            <a:r>
              <a:rPr lang="en-US" dirty="0" smtClean="0"/>
              <a:t>PBL, including cloud layers</a:t>
            </a:r>
            <a:endParaRPr lang="en-US" dirty="0"/>
          </a:p>
          <a:p>
            <a:r>
              <a:rPr lang="en-US" dirty="0"/>
              <a:t>More confident identification of surface-based </a:t>
            </a:r>
            <a:r>
              <a:rPr lang="en-US" dirty="0" smtClean="0"/>
              <a:t>inversions</a:t>
            </a:r>
            <a:endParaRPr lang="en-US" dirty="0"/>
          </a:p>
          <a:p>
            <a:r>
              <a:rPr lang="en-US" dirty="0" smtClean="0"/>
              <a:t>Closer co-location of wind and temperature data allows more accurate calculation of Richardson number,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15</a:t>
            </a:fld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Brush Script MT" pitchFamily="66" charset="0"/>
              </a:rPr>
              <a:t>Thank you!</a:t>
            </a:r>
            <a:endParaRPr lang="en-US" sz="9600" dirty="0">
              <a:solidFill>
                <a:schemeClr val="bg2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Estimating climatological planetary boundary layer heights from radiosonde observations: Comparison of methods and uncertainty analysis. </a:t>
            </a:r>
            <a:r>
              <a:rPr lang="en-US" sz="2400" dirty="0"/>
              <a:t>Seidel et al</a:t>
            </a:r>
            <a:r>
              <a:rPr lang="en-US" sz="2400" dirty="0" smtClean="0"/>
              <a:t>. (JGR 2010</a:t>
            </a:r>
            <a:r>
              <a:rPr lang="en-US" sz="2400" dirty="0"/>
              <a:t>)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Climatological characteristics of Arctic and Antarctic surface-based inversions.</a:t>
            </a:r>
            <a:r>
              <a:rPr lang="en-US" sz="2400" dirty="0" smtClean="0">
                <a:solidFill>
                  <a:schemeClr val="accent1"/>
                </a:solidFill>
              </a:rPr>
              <a:t>  </a:t>
            </a:r>
            <a:r>
              <a:rPr lang="en-US" sz="2400" dirty="0" smtClean="0"/>
              <a:t>Zhang et al. </a:t>
            </a:r>
            <a:r>
              <a:rPr lang="en-US" sz="2400" dirty="0"/>
              <a:t>(J</a:t>
            </a:r>
            <a:r>
              <a:rPr lang="en-US" sz="2400" dirty="0" smtClean="0"/>
              <a:t>. Climate 2011)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Challenges in estimating trends in Arctic surface-based inversions from radiosonde data.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/>
              <a:t>Zhang and </a:t>
            </a:r>
            <a:r>
              <a:rPr lang="en-US" sz="2400" dirty="0" smtClean="0"/>
              <a:t>Seidel </a:t>
            </a:r>
            <a:r>
              <a:rPr lang="en-US" sz="2400" dirty="0"/>
              <a:t>(GRL 2011</a:t>
            </a:r>
            <a:r>
              <a:rPr lang="en-US" sz="2400" dirty="0" smtClean="0"/>
              <a:t>)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Climatology</a:t>
            </a:r>
            <a:r>
              <a:rPr lang="en-US" sz="2400" b="1" dirty="0" smtClean="0">
                <a:solidFill>
                  <a:schemeClr val="accent1"/>
                </a:solidFill>
              </a:rPr>
              <a:t> of the planetary boundary layer over the continental U.S. and Europe. </a:t>
            </a:r>
            <a:r>
              <a:rPr lang="en-US" sz="2400" dirty="0" smtClean="0"/>
              <a:t>Seidel et </a:t>
            </a:r>
            <a:r>
              <a:rPr lang="en-US" sz="2400" dirty="0"/>
              <a:t>al</a:t>
            </a:r>
            <a:r>
              <a:rPr lang="en-US" sz="2400" dirty="0" smtClean="0"/>
              <a:t>. </a:t>
            </a:r>
            <a:r>
              <a:rPr lang="en-US" sz="2400" dirty="0"/>
              <a:t>(JGR 2012</a:t>
            </a:r>
            <a:r>
              <a:rPr lang="en-US" sz="2400" dirty="0" smtClean="0"/>
              <a:t>)</a:t>
            </a:r>
          </a:p>
          <a:p>
            <a:pPr>
              <a:buClr>
                <a:srgbClr val="FF0000"/>
              </a:buClr>
              <a:buNone/>
            </a:pPr>
            <a:endParaRPr lang="en-US" sz="2400" dirty="0" smtClean="0"/>
          </a:p>
          <a:p>
            <a:pPr lvl="1"/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16</a:t>
            </a:fld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17</a:t>
            </a:fld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Brush Script MT" pitchFamily="66" charset="0"/>
              </a:rPr>
              <a:t>Extras</a:t>
            </a:r>
          </a:p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PBL</a:t>
            </a:r>
            <a:endParaRPr lang="en-US" sz="9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Daytime Summertime “Mixing Heights”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18</a:t>
            </a:fld>
            <a:endParaRPr lang="en-US" sz="1800" b="0" dirty="0"/>
          </a:p>
        </p:txBody>
      </p:sp>
      <p:pic>
        <p:nvPicPr>
          <p:cNvPr id="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r="54735"/>
          <a:stretch>
            <a:fillRect/>
          </a:stretch>
        </p:blipFill>
        <p:spPr>
          <a:xfrm>
            <a:off x="228600" y="1295400"/>
            <a:ext cx="2695828" cy="1682501"/>
          </a:xfrm>
          <a:prstGeom prst="rect">
            <a:avLst/>
          </a:prstGeom>
        </p:spPr>
      </p:pic>
      <p:pic>
        <p:nvPicPr>
          <p:cNvPr id="6" name="图片 8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r="54735"/>
          <a:stretch>
            <a:fillRect/>
          </a:stretch>
        </p:blipFill>
        <p:spPr>
          <a:xfrm>
            <a:off x="3124200" y="1295400"/>
            <a:ext cx="2695828" cy="1682501"/>
          </a:xfrm>
          <a:prstGeom prst="rect">
            <a:avLst/>
          </a:prstGeom>
        </p:spPr>
      </p:pic>
      <p:pic>
        <p:nvPicPr>
          <p:cNvPr id="8" name="图片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5" r="54735"/>
          <a:stretch>
            <a:fillRect/>
          </a:stretch>
        </p:blipFill>
        <p:spPr>
          <a:xfrm>
            <a:off x="5867400" y="1295400"/>
            <a:ext cx="2695828" cy="16825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429000"/>
            <a:ext cx="7552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ERA-Interim		GFDL AM3   		NCAR CAM5</a:t>
            </a: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Reanalysis		Climate Model		Climate Model</a:t>
            </a:r>
          </a:p>
          <a:p>
            <a:endParaRPr lang="en-U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Dots: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Radiosonde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Data</a:t>
            </a:r>
          </a:p>
        </p:txBody>
      </p:sp>
      <p:pic>
        <p:nvPicPr>
          <p:cNvPr id="13" name="图片 7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8"/>
          <a:stretch>
            <a:fillRect/>
          </a:stretch>
        </p:blipFill>
        <p:spPr>
          <a:xfrm>
            <a:off x="8496764" y="762000"/>
            <a:ext cx="64723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38200" y="609600"/>
            <a:ext cx="8077200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F6FC6"/>
                </a:solidFill>
                <a:latin typeface="+mj-lt"/>
              </a:rPr>
              <a:t>Obs</a:t>
            </a:r>
            <a:r>
              <a:rPr lang="en-US" sz="2800" dirty="0" smtClean="0">
                <a:solidFill>
                  <a:srgbClr val="0F6FC6"/>
                </a:solidFill>
                <a:latin typeface="+mj-lt"/>
              </a:rPr>
              <a:t>/Model Comparisons</a:t>
            </a:r>
            <a:r>
              <a:rPr lang="en-US" sz="2800" dirty="0">
                <a:solidFill>
                  <a:srgbClr val="0F6FC6"/>
                </a:solidFill>
                <a:latin typeface="+mj-lt"/>
              </a:rPr>
              <a:t>: SBI </a:t>
            </a:r>
            <a:r>
              <a:rPr lang="en-US" sz="2800" dirty="0" smtClean="0">
                <a:solidFill>
                  <a:srgbClr val="0F6FC6"/>
                </a:solidFill>
                <a:latin typeface="+mj-lt"/>
              </a:rPr>
              <a:t>Frequency </a:t>
            </a:r>
            <a:r>
              <a:rPr lang="en-US" sz="2800" dirty="0">
                <a:solidFill>
                  <a:srgbClr val="0F6FC6"/>
                </a:solidFill>
                <a:latin typeface="+mj-lt"/>
              </a:rPr>
              <a:t>in </a:t>
            </a:r>
            <a:r>
              <a:rPr lang="en-US" sz="2800" dirty="0" smtClean="0">
                <a:solidFill>
                  <a:srgbClr val="0F6FC6"/>
                </a:solidFill>
                <a:latin typeface="+mj-lt"/>
              </a:rPr>
              <a:t>Winter </a:t>
            </a:r>
            <a:endParaRPr lang="en-US" sz="2800" dirty="0">
              <a:solidFill>
                <a:srgbClr val="0F6FC6"/>
              </a:solidFill>
              <a:latin typeface="+mj-lt"/>
            </a:endParaRPr>
          </a:p>
        </p:txBody>
      </p:sp>
      <p:pic>
        <p:nvPicPr>
          <p:cNvPr id="7" name="Picture 6" descr="map_winter_f_semin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2760453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4038600"/>
            <a:ext cx="8763000" cy="2548455"/>
          </a:xfrm>
          <a:prstGeom prst="rect">
            <a:avLst/>
          </a:prstGeom>
          <a:ln>
            <a:solidFill>
              <a:srgbClr val="33CCCC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30188" indent="-230188">
              <a:lnSpc>
                <a:spcPct val="114000"/>
              </a:lnSpc>
              <a:buClr>
                <a:srgbClr val="0F6FC6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Similar spatial distributions (and seasonal patterns)</a:t>
            </a:r>
          </a:p>
          <a:p>
            <a:pPr marL="230188" indent="-230188">
              <a:lnSpc>
                <a:spcPct val="114000"/>
              </a:lnSpc>
              <a:buClr>
                <a:srgbClr val="0F6FC6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ERA-Interim agrees well with (assimilated) observations</a:t>
            </a:r>
          </a:p>
          <a:p>
            <a:pPr marL="230188" indent="-230188">
              <a:lnSpc>
                <a:spcPct val="114000"/>
              </a:lnSpc>
              <a:buClr>
                <a:srgbClr val="0F6FC6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Climate models underestimate SBI frequency</a:t>
            </a:r>
          </a:p>
          <a:p>
            <a:pPr marL="230188" indent="-230188">
              <a:lnSpc>
                <a:spcPct val="114000"/>
              </a:lnSpc>
              <a:buClr>
                <a:srgbClr val="0F6FC6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ERA-Interim shows higher Arctic Ocean SBI frequency than climate models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Topics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389120"/>
          </a:xfrm>
        </p:spPr>
        <p:txBody>
          <a:bodyPr/>
          <a:lstStyle/>
          <a:p>
            <a:r>
              <a:rPr lang="en-US" sz="3200" dirty="0" smtClean="0"/>
              <a:t>Motivations for PBL studies</a:t>
            </a:r>
          </a:p>
          <a:p>
            <a:r>
              <a:rPr lang="en-US" sz="3200" dirty="0" smtClean="0"/>
              <a:t>Suitability of </a:t>
            </a:r>
            <a:r>
              <a:rPr lang="en-US" sz="3200" dirty="0" err="1" smtClean="0"/>
              <a:t>raobs</a:t>
            </a:r>
            <a:r>
              <a:rPr lang="en-US" sz="3200" dirty="0" smtClean="0"/>
              <a:t> for PBL studies</a:t>
            </a:r>
          </a:p>
          <a:p>
            <a:r>
              <a:rPr lang="en-US" sz="3200" dirty="0" smtClean="0"/>
              <a:t>Dependence of PBL parameters on vertical resolution</a:t>
            </a:r>
          </a:p>
          <a:p>
            <a:r>
              <a:rPr lang="en-US" sz="3200" dirty="0" smtClean="0"/>
              <a:t>Effects of vertical resolution changes on apparent PBL trends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</a:t>
            </a:fld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686800" cy="4648200"/>
          </a:xfrm>
        </p:spPr>
        <p:txBody>
          <a:bodyPr/>
          <a:lstStyle/>
          <a:p>
            <a:r>
              <a:rPr lang="en-US" dirty="0" smtClean="0"/>
              <a:t>Previous studies report </a:t>
            </a:r>
            <a:r>
              <a:rPr lang="en-US" sz="2600" dirty="0" smtClean="0"/>
              <a:t>i</a:t>
            </a:r>
            <a:r>
              <a:rPr lang="en-US" dirty="0" smtClean="0"/>
              <a:t>nconsistent results for limited regions (Bradley et al. 1993, Walden et al. 1996, </a:t>
            </a:r>
            <a:r>
              <a:rPr lang="en-US" dirty="0" err="1" smtClean="0"/>
              <a:t>Kahl</a:t>
            </a:r>
            <a:r>
              <a:rPr lang="en-US" dirty="0" smtClean="0"/>
              <a:t> et al. 1996, Bourne et al. 2010) </a:t>
            </a:r>
            <a:endParaRPr lang="en-US" sz="2600" dirty="0" smtClean="0"/>
          </a:p>
          <a:p>
            <a:r>
              <a:rPr lang="en-US" dirty="0" smtClean="0"/>
              <a:t>Most ignore data homogeneity, so trends are suspect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 113 stations, we judged 19 homogeneous for 1990-2009</a:t>
            </a:r>
            <a:endParaRPr lang="en-US" sz="2600" dirty="0" smtClean="0"/>
          </a:p>
          <a:p>
            <a:pPr marL="595948" lvl="1" indent="-230188">
              <a:lnSpc>
                <a:spcPct val="114000"/>
              </a:lnSpc>
              <a:buClr>
                <a:srgbClr val="0F6FC6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dirty="0"/>
          </a:p>
        </p:txBody>
      </p:sp>
      <p:pic>
        <p:nvPicPr>
          <p:cNvPr id="19" name="Picture 18" descr="cmp_bourne_depth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19400"/>
            <a:ext cx="7620000" cy="2395258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7620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7239000" cy="646331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F6FC6"/>
                </a:solidFill>
              </a:rPr>
              <a:t>Trends in Arctic SBIs</a:t>
            </a:r>
            <a:endParaRPr lang="en-US" sz="3600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21</a:t>
            </a:fld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  <a:latin typeface="Brush Script MT" pitchFamily="66" charset="0"/>
              </a:rPr>
              <a:t>Extras</a:t>
            </a:r>
          </a:p>
          <a:p>
            <a:pPr algn="ctr">
              <a:buNone/>
            </a:pPr>
            <a:r>
              <a:rPr lang="en-US" sz="9600" dirty="0" err="1" smtClean="0">
                <a:solidFill>
                  <a:schemeClr val="bg2">
                    <a:lumMod val="50000"/>
                  </a:schemeClr>
                </a:solidFill>
              </a:rPr>
              <a:t>Tropopause</a:t>
            </a:r>
            <a:endParaRPr lang="en-US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Trends in Tropical Cold-Point </a:t>
            </a:r>
            <a:r>
              <a:rPr lang="en-US" dirty="0" err="1" smtClean="0"/>
              <a:t>Tropopause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James S. Wang, Dian J. Seidel, and Melissa Free, 2012: </a:t>
            </a:r>
            <a:r>
              <a:rPr lang="en-US" b="1" dirty="0" smtClean="0">
                <a:solidFill>
                  <a:schemeClr val="accent1"/>
                </a:solidFill>
              </a:rPr>
              <a:t>How well do we know recent climate trends at the tropical tropopause?</a:t>
            </a:r>
            <a:r>
              <a:rPr lang="en-US" dirty="0" smtClean="0"/>
              <a:t> </a:t>
            </a:r>
            <a:r>
              <a:rPr lang="en-US" i="1" dirty="0" smtClean="0"/>
              <a:t>J. Geophys. Res</a:t>
            </a:r>
            <a:r>
              <a:rPr lang="en-US" dirty="0" smtClean="0"/>
              <a:t>., 117, D09118, doi:10.1029/2012JD017444. 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22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310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vg_series_plots_100_70_gap_0.33_sel20002001_0_1970_2010_selectbeginend_0_arl_review.jpg"/>
          <p:cNvPicPr>
            <a:picLocks noChangeAspect="1"/>
          </p:cNvPicPr>
          <p:nvPr/>
        </p:nvPicPr>
        <p:blipFill>
          <a:blip r:embed="rId3" cstate="print"/>
          <a:srcRect l="3630" t="5556" r="7261" b="71836"/>
          <a:stretch>
            <a:fillRect/>
          </a:stretch>
        </p:blipFill>
        <p:spPr>
          <a:xfrm>
            <a:off x="228600" y="1219200"/>
            <a:ext cx="8001000" cy="287253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Tropical average T near tropopause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3947160"/>
            <a:ext cx="7924800" cy="1767840"/>
          </a:xfrm>
        </p:spPr>
        <p:txBody>
          <a:bodyPr/>
          <a:lstStyle/>
          <a:p>
            <a:r>
              <a:rPr lang="en-US" dirty="0" smtClean="0"/>
              <a:t>Cold Point Tropopause (CPT) and 70 and 100 hPa</a:t>
            </a:r>
          </a:p>
          <a:p>
            <a:r>
              <a:rPr lang="en-US" dirty="0" smtClean="0"/>
              <a:t>Variations are similar</a:t>
            </a:r>
          </a:p>
          <a:p>
            <a:r>
              <a:rPr lang="en-US" dirty="0" smtClean="0"/>
              <a:t>All show (real and/or spurious) cooling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23</a:t>
            </a:fld>
            <a:endParaRPr lang="en-US" sz="1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981200"/>
            <a:ext cx="897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CC"/>
                </a:solidFill>
              </a:rPr>
              <a:t>70 hPa</a:t>
            </a:r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667000"/>
            <a:ext cx="577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CPT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438400"/>
            <a:ext cx="1027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100 hPa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>
            <a:spLocks/>
          </p:cNvSpPr>
          <p:nvPr/>
        </p:nvSpPr>
        <p:spPr>
          <a:xfrm>
            <a:off x="838200" y="533400"/>
            <a:ext cx="8077200" cy="5913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Adjustments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reduce 100 hPa cooling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vg_series_plots_100_70_gap_0.33_sel20002001_0_1970_2010_selectbeginend_0_arl_review.jpg"/>
          <p:cNvPicPr>
            <a:picLocks noChangeAspect="1"/>
          </p:cNvPicPr>
          <p:nvPr/>
        </p:nvPicPr>
        <p:blipFill>
          <a:blip r:embed="rId3" cstate="print"/>
          <a:srcRect l="3630" t="54732" r="6051" b="26511"/>
          <a:stretch>
            <a:fillRect/>
          </a:stretch>
        </p:blipFill>
        <p:spPr>
          <a:xfrm>
            <a:off x="381000" y="1371600"/>
            <a:ext cx="8258719" cy="24269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24</a:t>
            </a:fld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3947160"/>
            <a:ext cx="7924800" cy="1767840"/>
          </a:xfrm>
        </p:spPr>
        <p:txBody>
          <a:bodyPr/>
          <a:lstStyle/>
          <a:p>
            <a:r>
              <a:rPr lang="en-US" dirty="0" smtClean="0"/>
              <a:t>5 approaches to removing time-varying biases</a:t>
            </a:r>
          </a:p>
          <a:p>
            <a:r>
              <a:rPr lang="en-US" dirty="0" smtClean="0"/>
              <a:t>Cooling reduced, also at 70 hPa</a:t>
            </a:r>
          </a:p>
          <a:p>
            <a:r>
              <a:rPr lang="en-US" dirty="0" smtClean="0"/>
              <a:t>Adjusted datasets only available for mandatory pressure levels, not CPT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1524000"/>
            <a:ext cx="232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Unadjusted data in red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rplot_reg_Tfixp_and_TCP_corrected_trends_pap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2938"/>
          <a:stretch>
            <a:fillRect/>
          </a:stretch>
        </p:blipFill>
        <p:spPr>
          <a:xfrm>
            <a:off x="464478" y="1447501"/>
            <a:ext cx="8298522" cy="312449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591312"/>
          </a:xfrm>
        </p:spPr>
        <p:txBody>
          <a:bodyPr/>
          <a:lstStyle/>
          <a:p>
            <a:pPr algn="ctr"/>
            <a:r>
              <a:rPr lang="en-US" dirty="0" smtClean="0"/>
              <a:t>Adjusted CPT Trends:  </a:t>
            </a:r>
            <a:br>
              <a:rPr lang="en-US" dirty="0" smtClean="0"/>
            </a:br>
            <a:r>
              <a:rPr lang="en-US" dirty="0" smtClean="0"/>
              <a:t>Nearby Level Approach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25</a:t>
            </a:fld>
            <a:endParaRPr lang="en-US" sz="1800" b="0" dirty="0"/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609600" y="4724400"/>
            <a:ext cx="7696200" cy="1219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range of trends (uncertainty)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Adjustments reduce CPT cooling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Motivations for PBL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389120"/>
          </a:xfrm>
        </p:spPr>
        <p:txBody>
          <a:bodyPr/>
          <a:lstStyle/>
          <a:p>
            <a:r>
              <a:rPr lang="en-US" sz="3200" dirty="0" smtClean="0"/>
              <a:t>Importance of PBL processes in climate</a:t>
            </a:r>
          </a:p>
          <a:p>
            <a:pPr lvl="1"/>
            <a:r>
              <a:rPr lang="en-US" sz="2800" dirty="0" smtClean="0"/>
              <a:t>Climate feedbacks involving surface fluxes</a:t>
            </a:r>
          </a:p>
          <a:p>
            <a:pPr lvl="1"/>
            <a:r>
              <a:rPr lang="en-US" sz="2800" dirty="0" smtClean="0"/>
              <a:t>Carbon cycle</a:t>
            </a:r>
          </a:p>
          <a:p>
            <a:pPr lvl="1"/>
            <a:r>
              <a:rPr lang="en-US" sz="2800" dirty="0" smtClean="0"/>
              <a:t>Vertical profile of temperature trends</a:t>
            </a:r>
          </a:p>
          <a:p>
            <a:r>
              <a:rPr lang="en-US" sz="3200" dirty="0" smtClean="0"/>
              <a:t>Air quality applications</a:t>
            </a:r>
          </a:p>
          <a:p>
            <a:r>
              <a:rPr lang="en-US" sz="3200" dirty="0" smtClean="0"/>
              <a:t>Limited observational analyses for model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z="1800" b="0" smtClean="0"/>
              <a:pPr/>
              <a:t>3</a:t>
            </a:fld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Many </a:t>
            </a:r>
            <a:r>
              <a:rPr lang="en-US" dirty="0" smtClean="0">
                <a:solidFill>
                  <a:schemeClr val="accent1"/>
                </a:solidFill>
              </a:rPr>
              <a:t>Ways </a:t>
            </a:r>
            <a:r>
              <a:rPr lang="en-US" dirty="0">
                <a:solidFill>
                  <a:schemeClr val="accent1"/>
                </a:solidFill>
              </a:rPr>
              <a:t>to </a:t>
            </a:r>
            <a:r>
              <a:rPr lang="en-US" dirty="0" smtClean="0">
                <a:solidFill>
                  <a:schemeClr val="accent1"/>
                </a:solidFill>
              </a:rPr>
              <a:t>Characterize the PBL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389120"/>
          </a:xfrm>
        </p:spPr>
        <p:txBody>
          <a:bodyPr/>
          <a:lstStyle/>
          <a:p>
            <a:r>
              <a:rPr lang="en-US" sz="3200" dirty="0"/>
              <a:t>Thermodynamic profiles</a:t>
            </a:r>
          </a:p>
          <a:p>
            <a:r>
              <a:rPr lang="en-US" sz="3200" dirty="0"/>
              <a:t>Wind profiles</a:t>
            </a:r>
          </a:p>
          <a:p>
            <a:r>
              <a:rPr lang="en-US" sz="3200" dirty="0"/>
              <a:t>Derived quantities (incl. dimensionless ratios)</a:t>
            </a:r>
          </a:p>
          <a:p>
            <a:r>
              <a:rPr lang="en-US" sz="3200" dirty="0"/>
              <a:t>Inversions, inflection points, threshold values</a:t>
            </a:r>
          </a:p>
          <a:p>
            <a:r>
              <a:rPr lang="en-US" sz="3200" dirty="0" smtClean="0"/>
              <a:t>Concentrations </a:t>
            </a:r>
            <a:r>
              <a:rPr lang="en-US" sz="3200" dirty="0"/>
              <a:t>of trace constituents</a:t>
            </a:r>
          </a:p>
          <a:p>
            <a:r>
              <a:rPr lang="en-US" sz="3200" dirty="0"/>
              <a:t>Cloud bases, tops</a:t>
            </a:r>
          </a:p>
          <a:p>
            <a:r>
              <a:rPr lang="en-US" sz="3200" dirty="0" smtClean="0"/>
              <a:t>Atmospheric turbulence parameters, surface roughness characteristics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Not all are measured by or derivable from </a:t>
            </a:r>
            <a:r>
              <a:rPr lang="en-US" sz="3200" dirty="0" err="1" smtClean="0">
                <a:solidFill>
                  <a:srgbClr val="FF0000"/>
                </a:solidFill>
              </a:rPr>
              <a:t>raobs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</a:t>
            </a:r>
            <a:endParaRPr lang="en-US" sz="3200" b="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A93-BC30-45EB-AD4E-145B0D0BFDE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4947468" y="1174242"/>
            <a:ext cx="3586932" cy="2590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Sounding from </a:t>
            </a:r>
            <a:r>
              <a:rPr lang="en-US" sz="2000" dirty="0" err="1" smtClean="0"/>
              <a:t>Lerwick</a:t>
            </a:r>
            <a:r>
              <a:rPr lang="en-US" sz="2000" dirty="0" smtClean="0"/>
              <a:t>, UK 2300 UTC 23 December 2006</a:t>
            </a:r>
          </a:p>
          <a:p>
            <a:r>
              <a:rPr lang="en-US" sz="2000" dirty="0"/>
              <a:t>Vertical profiles of 6 </a:t>
            </a:r>
            <a:r>
              <a:rPr lang="en-US" sz="2000" dirty="0" smtClean="0"/>
              <a:t>variables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-4010"/>
          <a:stretch/>
        </p:blipFill>
        <p:spPr bwMode="auto">
          <a:xfrm>
            <a:off x="884238" y="914400"/>
            <a:ext cx="3395662" cy="570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79" y="2362200"/>
            <a:ext cx="2244725" cy="195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11246"/>
            <a:ext cx="517625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/>
                </a:solidFill>
              </a:rPr>
              <a:t>PBL Heights Based on Vertical Profile Data</a:t>
            </a:r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4953000" y="4332059"/>
            <a:ext cx="34290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Estimated PBL heights -- dashed horizontal lines</a:t>
            </a:r>
          </a:p>
          <a:p>
            <a:r>
              <a:rPr lang="en-US" sz="2000" dirty="0" smtClean="0"/>
              <a:t>PBL height depends on selected variable, vertical resolution of data</a:t>
            </a:r>
          </a:p>
        </p:txBody>
      </p:sp>
    </p:spTree>
    <p:extLst>
      <p:ext uri="{BB962C8B-B14F-4D97-AF65-F5344CB8AC3E}">
        <p14:creationId xmlns:p14="http://schemas.microsoft.com/office/powerpoint/2010/main" val="5531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 l="5857" t="13749" r="1308"/>
          <a:stretch>
            <a:fillRect/>
          </a:stretch>
        </p:blipFill>
        <p:spPr bwMode="auto">
          <a:xfrm>
            <a:off x="152400" y="1219200"/>
            <a:ext cx="8991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654050"/>
            <a:ext cx="8382000" cy="5905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Complex planetary boundary layer structures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Figure from Stull (1988)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181600"/>
            <a:ext cx="1981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Local Time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71497" y="2893368"/>
            <a:ext cx="198120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Height (m)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114800"/>
            <a:ext cx="342900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00"/>
                </a:solidFill>
              </a:rPr>
              <a:t>Stable (Nocturnal) Boundary Layer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381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4800600"/>
            <a:ext cx="1371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Midnight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800600"/>
            <a:ext cx="1371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Sunset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4800600"/>
            <a:ext cx="12192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Sunrise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676400"/>
            <a:ext cx="4191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Free Atmosphere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71600"/>
            <a:ext cx="7620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2000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1066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077200" y="4800600"/>
            <a:ext cx="10668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Noon</a:t>
            </a:r>
            <a:endParaRPr lang="en-US" sz="2400" dirty="0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92875"/>
            <a:ext cx="7620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715000"/>
            <a:ext cx="387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Surface-Based Inversion  (SBI)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867400" y="4724400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0731" y="2911075"/>
            <a:ext cx="193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Mixing Height</a:t>
            </a:r>
            <a:endParaRPr lang="en-US" sz="2400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38400" y="2476500"/>
            <a:ext cx="0" cy="2247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029200"/>
            <a:ext cx="8153400" cy="1524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Integrated Global Radiosonde Archive (</a:t>
            </a:r>
            <a:r>
              <a:rPr lang="en-US" sz="1800" dirty="0" err="1" smtClean="0"/>
              <a:t>Durre</a:t>
            </a:r>
            <a:r>
              <a:rPr lang="en-US" sz="1800" dirty="0" smtClean="0"/>
              <a:t> et al. 2006, </a:t>
            </a:r>
            <a:r>
              <a:rPr lang="en-US" sz="1800" dirty="0" err="1" smtClean="0"/>
              <a:t>Durre</a:t>
            </a:r>
            <a:r>
              <a:rPr lang="en-US" sz="1800" dirty="0" smtClean="0"/>
              <a:t> and Yin 2008 )</a:t>
            </a:r>
          </a:p>
          <a:p>
            <a:r>
              <a:rPr lang="en-US" sz="1800" dirty="0" smtClean="0"/>
              <a:t>1999-2008 data from 505 stations with </a:t>
            </a:r>
          </a:p>
          <a:p>
            <a:pPr lvl="1"/>
            <a:r>
              <a:rPr lang="en-US" sz="1600" dirty="0" smtClean="0"/>
              <a:t>reasonably complete records (at least 50% of expected </a:t>
            </a:r>
            <a:r>
              <a:rPr lang="en-US" sz="1600" dirty="0" err="1" smtClean="0"/>
              <a:t>obs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decent vertical resolution (min 10 levels between </a:t>
            </a:r>
            <a:r>
              <a:rPr lang="en-US" sz="1600" dirty="0" err="1" smtClean="0"/>
              <a:t>sfc</a:t>
            </a:r>
            <a:r>
              <a:rPr lang="en-US" sz="1600" dirty="0" smtClean="0"/>
              <a:t> and 500 hPa)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44 U.S. stations with high (~35m) resolution data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A93-BC30-45EB-AD4E-145B0D0BFDE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1" descr="diancolor.wmf"/>
          <p:cNvPicPr>
            <a:picLocks noChangeAspect="1" noChangeArrowheads="1"/>
          </p:cNvPicPr>
          <p:nvPr/>
        </p:nvPicPr>
        <p:blipFill>
          <a:blip r:embed="rId3" cstate="print"/>
          <a:srcRect l="1818" t="10588" r="1818" b="10588"/>
          <a:stretch>
            <a:fillRect/>
          </a:stretch>
        </p:blipFill>
        <p:spPr bwMode="auto">
          <a:xfrm>
            <a:off x="1219200" y="1069162"/>
            <a:ext cx="6553200" cy="41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Global </a:t>
            </a:r>
            <a:r>
              <a:rPr lang="en-US" dirty="0" err="1" smtClean="0">
                <a:solidFill>
                  <a:schemeClr val="accent1"/>
                </a:solidFill>
              </a:rPr>
              <a:t>Radiosonde</a:t>
            </a:r>
            <a:r>
              <a:rPr lang="en-US" dirty="0" smtClean="0">
                <a:solidFill>
                  <a:schemeClr val="accent1"/>
                </a:solidFill>
              </a:rPr>
              <a:t> Network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gra_vs_hires_int_1999-2007.png"/>
          <p:cNvPicPr>
            <a:picLocks noChangeAspect="1"/>
          </p:cNvPicPr>
          <p:nvPr/>
        </p:nvPicPr>
        <p:blipFill rotWithShape="1">
          <a:blip r:embed="rId3" cstate="print"/>
          <a:srcRect l="48331" t="33995" r="-44997" b="-22993"/>
          <a:stretch/>
        </p:blipFill>
        <p:spPr>
          <a:xfrm>
            <a:off x="504825" y="1447800"/>
            <a:ext cx="5943600" cy="6839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Effect of Sounding Vertical Resolution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43350" y="1447800"/>
            <a:ext cx="4953000" cy="4389120"/>
          </a:xfrm>
        </p:spPr>
        <p:txBody>
          <a:bodyPr/>
          <a:lstStyle/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50</a:t>
            </a:r>
            <a:r>
              <a:rPr lang="en-US" baseline="30000" dirty="0" smtClean="0"/>
              <a:t>th</a:t>
            </a:r>
            <a:r>
              <a:rPr lang="en-US" dirty="0" smtClean="0"/>
              <a:t>, and 75</a:t>
            </a:r>
            <a:r>
              <a:rPr lang="en-US" baseline="30000" dirty="0" smtClean="0"/>
              <a:t>th</a:t>
            </a:r>
            <a:r>
              <a:rPr lang="en-US" dirty="0" smtClean="0"/>
              <a:t> percentile values of PBL height using  all </a:t>
            </a:r>
            <a:r>
              <a:rPr lang="en-US" dirty="0"/>
              <a:t>soundings </a:t>
            </a:r>
            <a:r>
              <a:rPr lang="en-US" dirty="0" smtClean="0"/>
              <a:t>during 1999-2007 from 44 stations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 (35 m) resolution data from SPARC Data Center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Standard resolution data from NOAA/NCDC/IGRA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We required 10 levels below 500 </a:t>
            </a:r>
            <a:r>
              <a:rPr lang="en-US" dirty="0" err="1" smtClean="0">
                <a:solidFill>
                  <a:srgbClr val="0070C0"/>
                </a:solidFill>
              </a:rPr>
              <a:t>hPa</a:t>
            </a:r>
            <a:r>
              <a:rPr lang="en-US" dirty="0" smtClean="0">
                <a:solidFill>
                  <a:srgbClr val="0070C0"/>
                </a:solidFill>
              </a:rPr>
              <a:t>; 6 are mandatory; soundings had 11-34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A93-BC30-45EB-AD4E-145B0D0BFDE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23765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Max vert. pot. temp. gradient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657600"/>
            <a:ext cx="24797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Elevated temperature inversion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BI_scheme_n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3750702" cy="3476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610600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ctr">
              <a:lnSpc>
                <a:spcPct val="114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Surface-Based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Inversions 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(SBI)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71600"/>
            <a:ext cx="4191000" cy="4340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SBIs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 are common in polar regions, wintertime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SBI Parameters:</a:t>
            </a:r>
          </a:p>
          <a:p>
            <a:pPr marL="742950" marR="0" lvl="1" indent="-28575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Depth → ∆z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 pitchFamily="34" charset="0"/>
              </a:rPr>
              <a:t>Intensity 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→ ∆T</a:t>
            </a:r>
            <a:endParaRPr lang="en-US" dirty="0">
              <a:solidFill>
                <a:srgbClr val="0070C0"/>
              </a:solidFill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cs typeface="Arial" pitchFamily="34" charset="0"/>
              </a:rPr>
              <a:t>S</a:t>
            </a:r>
            <a:r>
              <a:rPr lang="en-US" sz="2000" dirty="0" smtClean="0">
                <a:solidFill>
                  <a:srgbClr val="0070C0"/>
                </a:solidFill>
                <a:cs typeface="Arial" pitchFamily="34" charset="0"/>
              </a:rPr>
              <a:t>ounding resolution determines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SBI top</a:t>
            </a:r>
          </a:p>
          <a:p>
            <a:pPr marL="742950" lvl="1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Embedded 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layers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SBI identification may depend on location of surface observations</a:t>
            </a:r>
            <a:endParaRPr lang="en-US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246060"/>
            <a:ext cx="2590800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Sample temperature profile from Alert, Canada (82N, 62W) at 1200 UTC 14 February 2009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410200" y="5638800"/>
            <a:ext cx="3429000" cy="33355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124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∆h → Embedded non-inversion layers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0F60DB9CC904E9DF81D3251443E87" ma:contentTypeVersion="0" ma:contentTypeDescription="Create a new document." ma:contentTypeScope="" ma:versionID="5586c428ca461811ad63a81156486591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4C3DD95-1FBE-47DA-A162-C103849B71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AE4859-A0D0-431E-870E-F266A87A2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72638E7-1DEF-4C5D-99C7-7FA788F38620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ARL_Template_September2010</Template>
  <TotalTime>7462</TotalTime>
  <Words>1219</Words>
  <Application>Microsoft Office PowerPoint</Application>
  <PresentationFormat>On-screen Show (4:3)</PresentationFormat>
  <Paragraphs>238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1_Flow</vt:lpstr>
      <vt:lpstr>PowerPoint Presentation</vt:lpstr>
      <vt:lpstr>Topics</vt:lpstr>
      <vt:lpstr>Motivations for PBL Studies</vt:lpstr>
      <vt:lpstr>Many Ways to Characterize the PBL</vt:lpstr>
      <vt:lpstr>    </vt:lpstr>
      <vt:lpstr>Complex planetary boundary layer structures</vt:lpstr>
      <vt:lpstr>Global Radiosonde Network</vt:lpstr>
      <vt:lpstr>Effect of Sounding Vertical Resolution</vt:lpstr>
      <vt:lpstr>PowerPoint Presentation</vt:lpstr>
      <vt:lpstr>PBL Mixing Height  0000 UTC 28 June 2006 Minneapolis, Minnesota (45N, 94W)</vt:lpstr>
      <vt:lpstr>Summertime Mixing Height Diurnal Cycle</vt:lpstr>
      <vt:lpstr>PowerPoint Presentation</vt:lpstr>
      <vt:lpstr>Suitability of Raobs for PBL Studies REPORT CARD</vt:lpstr>
      <vt:lpstr>Value of High Resolution Raob Data</vt:lpstr>
      <vt:lpstr>PowerPoint Presentation</vt:lpstr>
      <vt:lpstr>Publications</vt:lpstr>
      <vt:lpstr>PowerPoint Presentation</vt:lpstr>
      <vt:lpstr>Daytime Summertime “Mixing Heights”</vt:lpstr>
      <vt:lpstr>PowerPoint Presentation</vt:lpstr>
      <vt:lpstr>PowerPoint Presentation</vt:lpstr>
      <vt:lpstr>PowerPoint Presentation</vt:lpstr>
      <vt:lpstr>Trends in Tropical Cold-Point Tropopause</vt:lpstr>
      <vt:lpstr>Tropical average T near tropopause</vt:lpstr>
      <vt:lpstr>PowerPoint Presentation</vt:lpstr>
      <vt:lpstr>Adjusted CPT Trends:   Nearby Level Approach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Wang</dc:creator>
  <cp:lastModifiedBy>Dian Seidel</cp:lastModifiedBy>
  <cp:revision>681</cp:revision>
  <cp:lastPrinted>2013-05-20T13:40:22Z</cp:lastPrinted>
  <dcterms:created xsi:type="dcterms:W3CDTF">2011-05-17T20:41:33Z</dcterms:created>
  <dcterms:modified xsi:type="dcterms:W3CDTF">2013-05-20T13:43:13Z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0x010100EF30F60DB9CC904E9DF81D3251443E87</vt:lpwstr>
  </property>
</Properties>
</file>